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9" r:id="rId2"/>
    <p:sldId id="256" r:id="rId3"/>
    <p:sldId id="257" r:id="rId4"/>
    <p:sldId id="260" r:id="rId5"/>
    <p:sldId id="265" r:id="rId6"/>
    <p:sldId id="259" r:id="rId7"/>
    <p:sldId id="277" r:id="rId8"/>
    <p:sldId id="258" r:id="rId9"/>
    <p:sldId id="261" r:id="rId10"/>
    <p:sldId id="262" r:id="rId11"/>
    <p:sldId id="263" r:id="rId12"/>
    <p:sldId id="264" r:id="rId13"/>
    <p:sldId id="266" r:id="rId14"/>
    <p:sldId id="273" r:id="rId15"/>
    <p:sldId id="275" r:id="rId16"/>
    <p:sldId id="268" r:id="rId17"/>
    <p:sldId id="267" r:id="rId18"/>
    <p:sldId id="271" r:id="rId19"/>
    <p:sldId id="269" r:id="rId20"/>
    <p:sldId id="270" r:id="rId21"/>
    <p:sldId id="278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21" autoAdjust="0"/>
  </p:normalViewPr>
  <p:slideViewPr>
    <p:cSldViewPr snapToGrid="0">
      <p:cViewPr varScale="1">
        <p:scale>
          <a:sx n="63" d="100"/>
          <a:sy n="63" d="100"/>
        </p:scale>
        <p:origin x="5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C46F-4EF1-4AEE-9BD8-31EBD9A3561F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47D46-AF0D-40D3-ACE4-F605278954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7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biochemistry-genetics-and-molecular-biology/binding-affinity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ature.com/articles/1203530#ref-CR27" TargetMode="External"/><Relationship Id="rId5" Type="http://schemas.openxmlformats.org/officeDocument/2006/relationships/hyperlink" Target="https://www.nature.com/articles/1203530#ref-CR20" TargetMode="External"/><Relationship Id="rId4" Type="http://schemas.openxmlformats.org/officeDocument/2006/relationships/hyperlink" Target="https://www.sciencedirect.com/topics/biochemistry-genetics-and-molecular-biology/protein-phosphatase-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 proteins have two high-affinity phosphorylation-dependent 14-3-3- binding sites, with seemingly opposing functions; whereas binding to P-S621 is essential for </a:t>
            </a:r>
            <a:r>
              <a:rPr lang="en-GB" sz="1200" b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earn more about Binding Affinity from ScienceDirect's AI-generated Topic Pages"/>
              </a:rPr>
              <a:t>activity, binding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P-S259 inhibits activity. …We report the identification of a complex comprised of Shoc2/Sur-8 and the catalytic subunit of 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earn more about Protein Phosphatase 1 from ScienceDirect's AI-generated Topic Pages"/>
              </a:rPr>
              <a:t>protein phosphatase 1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(PP1c) as a highly specific effector of M-Ras. Shoc2 Can Stimulate Raf-ERK Activation by Ras  PMID: 16630891</a:t>
            </a:r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observed that R-Ras3 is a relatively weak activator of the mitogen-activated protein kinase/extracellular-signal-regulated kinases (MAPK/ERKs) when compared to the H-Ras oncogene. On the contrary, both R-Ras3 and H-Ras activated the Jun N-terminal kinase (JNK) to a similar extent. R-Ras3 is not expressed in a ubiquitous fashion as its transcripts are restricted to the brain and the heart (</a:t>
            </a:r>
            <a:r>
              <a:rPr lang="en-GB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Kimmelman A, Tolkacheva T, Lorenzi MV, Osada M and Chan AM-L . 1997 Oncogene 15: 2675–2685"/>
              </a:rPr>
              <a:t>Kimmelman et al., 1997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</a:t>
            </a:r>
            <a:r>
              <a:rPr lang="en-GB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Matsumoto K, Asano T and Endo T . 1997 Oncogene 15: 2409–2417"/>
              </a:rPr>
              <a:t>Matsumoto et al., 1997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 R-Ras3 activation of Akt is PI3-K-dependent. PMID: 10803462</a:t>
            </a:r>
          </a:p>
          <a:p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RPM/RGL3 inhibits activation of the Elk-1 transcription factor mediated by p21 Ras- and MEKK1-, but not Raf-1 M-Ras G22V-mediated activation of the Elk-1 dependent reporter gene was partially inhibited by RPM/RGL3 and completely inhibited by membrane localized RPM/RGL3. RPM/RGL3 does not affect the phosphorylation state of MAP-kinases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JNK and p38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PMID: 11313946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47D46-AF0D-40D3-ACE4-F6052789548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275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A882-6353-4D06-95D9-91F4515B5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23BEA-563C-4154-9537-6A37D071D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C0F51-A4B2-4FD1-9E8E-21BC71C28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AFF1C-EED2-4FCA-93BD-CFEEF26E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F46EA-F143-45E1-95D4-BE806ACA6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11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D055-BD1B-415F-BC46-A52579E7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22B78D-E56B-4D8D-BB16-5C1AB1376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BA6B9-46AF-40FF-97C9-58F1B1E2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DA9B8-E19B-42DD-9A10-8E41EBC4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0AE86-3E21-44BD-AC49-83A5DDD3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33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D4ED85-F7C4-4EB1-B390-134F6D8EC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FA60E-0FFB-4834-9F0C-D14920858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DF3EB-3E74-4F46-BDB4-C971CE0F3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1D538-D4B2-4F9B-86A7-DB411CC7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8FFC3-CBF3-4FB0-9E5C-AD02544CC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80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146D-98DF-4843-98D2-6C31DC2F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4BF2-8939-4650-94E3-F3BAF6D82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14FB4-BE28-4AA4-B1FC-B889831A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A8A06-3926-4FE2-BEC9-4D7F0088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5AD01-DAA2-4DF3-B801-741A5702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64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8FEC-6DD7-4C27-9286-EC5BF17AD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FB23-C2E3-475F-AADE-628EFD3F9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906CE-3597-424A-AED8-47D38808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0888-3F92-4121-A368-EE80A9F5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4042F-242F-402A-A5F0-082715FD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15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F92A-1E2C-4459-8B34-8EF6B4AD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F1AC-12BD-4900-85BE-645ECCF71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20E9-3E60-4BFD-9DDF-2263648D7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5CE8A-AB4A-4349-9126-7A426A4D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38C22-7E3B-4696-8272-D3B398CF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87517-6D70-4E4E-B293-C0D89913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878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18AC-07F5-4F60-89FF-920D33F3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D6B86-0978-4DAC-83D9-46350054C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E163A-85FF-4CCE-876C-DAD39987C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3C8ED-8C6B-4AAF-8A0E-AADCA0E63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50C78-1DD5-4188-8585-29B6FA1FD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953A2B-84CF-49E6-A287-E405F60E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067772-D0F9-49C4-8A66-73A20A007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9BFBE3-5123-430C-80AC-E794FFCE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97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8C1C-0D01-49CE-A578-CCD48329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1D783-3734-448A-8601-5581F56F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708FB-5706-4FC1-934C-B65F02BF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CC26B-5594-4C5B-97C8-F1B2930D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E95140-A446-4F0E-B823-94E2E6472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B3322-50DE-4F76-BB99-97D940D7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067E2-3671-4B8C-9566-639FCFD2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0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EC1E-2AF8-4615-B908-357E1A69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5ED71-3FBF-408F-94E1-B24B46C04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E3ED8-77B6-472E-9721-E9E0BACD8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988FB-9144-476C-BEE9-8C2F6CA5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BDAC9-F3FA-4B1E-896E-42E8181A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ADBAE-3ABF-461B-B11D-C2968728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61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F9BC-F6F1-4FA2-881B-AF8FDF8B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FF54BB-63A4-4B44-BBC7-750EA86BE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C7420-6441-424C-962B-E663B1FF6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C513C-40F1-4D4B-A2B2-96049B18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5455F-3569-4744-91D4-09E6ECAF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3028E-2471-4FDE-A95E-6AFC7AC7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10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FD2A5-CB01-4456-995D-B667E077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4633A-4130-47B6-9948-D1DC9105E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46700-0037-467B-9079-FA1677B9F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ACE90-5363-4039-8DFC-C34E8DB5393E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18F3C-3E4E-46FD-89DF-98AB9ABE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A473E-88B3-462B-AA05-B8A5175A7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7DB0E-8A27-45DF-A44B-64F25A84E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99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lovatenkop/rnef2sbg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nesterova.anastasia@gmail.com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ndkrasg12c.com/kras-mutation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golovatenkop/rnef2sbgn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dx.doi.org/10.1016/C2018-0-00586-1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sBZdoSy02fcXPQa4cWWN0qp7RvlCMrsSYmOAjZOWG3E/edit#gid=0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hyperlink" Target="https://docs.google.com/spreadsheets/d/1sBZdoSy02fcXPQa4cWWN0qp7RvlCMrsSYmOAjZOWG3E/edit#gid=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D725B-F4F7-4737-9F47-49C73A877BBB}"/>
              </a:ext>
            </a:extLst>
          </p:cNvPr>
          <p:cNvSpPr txBox="1"/>
          <p:nvPr/>
        </p:nvSpPr>
        <p:spPr>
          <a:xfrm>
            <a:off x="1994183" y="1282934"/>
            <a:ext cx="85010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Several pathways were reconstructed and/or exported from Pathway Studio for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The presentation </a:t>
            </a:r>
            <a:r>
              <a:rPr lang="en-GB" dirty="0"/>
              <a:t>is about method and steps of pathway reconstruction.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file </a:t>
            </a:r>
            <a:r>
              <a:rPr lang="en-GB" b="1" dirty="0"/>
              <a:t>“</a:t>
            </a:r>
            <a:r>
              <a:rPr lang="en-US" b="1" dirty="0"/>
              <a:t>Pathways list and links.xlsx</a:t>
            </a:r>
            <a:r>
              <a:rPr lang="en-GB" b="1" dirty="0"/>
              <a:t>” </a:t>
            </a:r>
            <a:r>
              <a:rPr lang="en-GB" dirty="0"/>
              <a:t>contains links to free pathway viewer for browsing pathways, reading entity annotations and first 3 references for each link/relation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Folder with tables </a:t>
            </a:r>
            <a:r>
              <a:rPr lang="en-US" dirty="0"/>
              <a:t>with proteins annotations (by pathway) (and tables with relations annotations and selected references).</a:t>
            </a:r>
            <a:r>
              <a:rPr lang="en-GB" dirty="0"/>
              <a:t> Only selected annotations and references were exported in tables (to make file sizes manageable). It is possible to export more by request. Resnet-2020 was used. It is possible to update files with Resnet-2021.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Folder “RNEF_SBGN” </a:t>
            </a:r>
            <a:r>
              <a:rPr lang="en-GB" dirty="0"/>
              <a:t>contains converted into SBGN files with pathways (no annotations, only layout (using convertor from </a:t>
            </a:r>
            <a:r>
              <a:rPr lang="en-GB" dirty="0">
                <a:hlinkClick r:id="rId2"/>
              </a:rPr>
              <a:t>https://github.com/golovatenkop/rnef2sbgn</a:t>
            </a:r>
            <a:r>
              <a:rPr lang="en-GB" dirty="0"/>
              <a:t>, http://web.newteditor.org/)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72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6B01F3-D9C1-4ADE-BB64-37D59A18B69B}"/>
              </a:ext>
            </a:extLst>
          </p:cNvPr>
          <p:cNvSpPr/>
          <p:nvPr/>
        </p:nvSpPr>
        <p:spPr>
          <a:xfrm>
            <a:off x="1173860" y="318510"/>
            <a:ext cx="9135641" cy="68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2. Expand the list of RASs proteins selected by connections with MEK1/2 and ERK1/2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ECD4D-3F29-40D4-972F-2F21177D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48" y="894527"/>
            <a:ext cx="5873991" cy="393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1F7657-D86C-46DA-A792-C18D6C82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30101"/>
            <a:ext cx="12192000" cy="205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35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02907F-0CAF-4738-9D2E-F1CD4BB215DB}"/>
              </a:ext>
            </a:extLst>
          </p:cNvPr>
          <p:cNvSpPr/>
          <p:nvPr/>
        </p:nvSpPr>
        <p:spPr>
          <a:xfrm>
            <a:off x="171450" y="174189"/>
            <a:ext cx="66675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3. Expand the list of scaffold proteins (regulators) from the public list selected by connections with MAPK1/3 AND MEK1/2 or RAFs AND RAS.</a:t>
            </a: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MAPK1/3 direct protein </a:t>
            </a:r>
            <a:r>
              <a:rPr lang="en-US" dirty="0" err="1"/>
              <a:t>modificators</a:t>
            </a:r>
            <a:r>
              <a:rPr lang="en-US" dirty="0"/>
              <a:t> (&gt;2 references);</a:t>
            </a: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MAPK1/3 direct binding protein partners</a:t>
            </a: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MAPK1/3 direct promoter regulators (out of scope for this project)</a:t>
            </a: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MAPK1/3 molecular transport and miRNAs regulators (&gt;2 references)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3C0A9-5CBC-432A-98EF-8CC330A2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2" y="2640720"/>
            <a:ext cx="4814261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B16E68-AB12-4E97-8D06-E4BF12F29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892" y="2779878"/>
            <a:ext cx="6364086" cy="3817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9E617-71D9-442B-9C48-213003C8E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67" y="744354"/>
            <a:ext cx="5747133" cy="312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2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E74CD8-F99C-41A9-A001-D328D9624CE3}"/>
              </a:ext>
            </a:extLst>
          </p:cNvPr>
          <p:cNvSpPr/>
          <p:nvPr/>
        </p:nvSpPr>
        <p:spPr>
          <a:xfrm>
            <a:off x="352425" y="304711"/>
            <a:ext cx="79381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4. Make one pathway for each RASs member including related proteins from the public list and direct regulators from network.</a:t>
            </a:r>
            <a:endParaRPr lang="en-GB" dirty="0"/>
          </a:p>
          <a:p>
            <a:pPr lvl="0"/>
            <a:r>
              <a:rPr lang="en-US" dirty="0"/>
              <a:t>5. Make pathways for scaffold proteins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D60EE-E2AA-4F54-8C43-69DEEC1D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78" y="1208596"/>
            <a:ext cx="7472244" cy="548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05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481B5-6C53-4BAD-B678-125DC8C11393}"/>
              </a:ext>
            </a:extLst>
          </p:cNvPr>
          <p:cNvSpPr txBox="1"/>
          <p:nvPr/>
        </p:nvSpPr>
        <p:spPr>
          <a:xfrm>
            <a:off x="352425" y="4265057"/>
            <a:ext cx="5600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 did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include (only some examples)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8.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proteins that (directly) involved in RAFs -&gt; MEK1/2 -&gt; MAPK1/3 but not stimulated by RAS (directly);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 feedback loops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10.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all specific links between triggers of RAS -&gt; -&gt;MAPK1/3 activation and their outputs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CFB728-35F4-4A88-AE4F-47029F86ADA9}"/>
              </a:ext>
            </a:extLst>
          </p:cNvPr>
          <p:cNvSpPr/>
          <p:nvPr/>
        </p:nvSpPr>
        <p:spPr>
          <a:xfrm>
            <a:off x="247650" y="140732"/>
            <a:ext cx="6096000" cy="43308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 of (semi)automatic reconstruction of a pathway templates. 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direct linear cascade RAS -&gt; RAFs -&gt; MEK1/2 -&gt; MAPK1/3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shortest path RAS -&gt; MAPK1/3, and RAFs -&gt; MAPK1/3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scaffold proteins in RAS -&gt; MEK1/2 direct network neighbors and RAS -&gt; MAPK1/3 direct network neighbors. (Neighbors = proteins and complexes that physically binds, or directly modify proteins.)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Read all references, delete false connections.</a:t>
            </a:r>
            <a:endParaRPr lang="en-GB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Mark connections with any specific context</a:t>
            </a:r>
            <a:endParaRPr lang="en-GB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Add new connections that come from reading references</a:t>
            </a:r>
            <a:endParaRPr lang="en-GB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Make layout.</a:t>
            </a:r>
            <a:endParaRPr lang="en-GB" dirty="0"/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F3237-5624-43AD-9D7D-3E0FF69DC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" t="4914" r="28646" b="-463"/>
          <a:stretch/>
        </p:blipFill>
        <p:spPr>
          <a:xfrm>
            <a:off x="6591645" y="333378"/>
            <a:ext cx="5020364" cy="3931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5514A-0586-48E0-B664-841132ADAAA1}"/>
              </a:ext>
            </a:extLst>
          </p:cNvPr>
          <p:cNvSpPr txBox="1"/>
          <p:nvPr/>
        </p:nvSpPr>
        <p:spPr>
          <a:xfrm>
            <a:off x="6367807" y="2505075"/>
            <a:ext cx="44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1</a:t>
            </a:r>
            <a:endParaRPr lang="en-GB" sz="3600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2CA02-6AB7-4C40-920B-8AAAF5341B9F}"/>
              </a:ext>
            </a:extLst>
          </p:cNvPr>
          <p:cNvSpPr txBox="1"/>
          <p:nvPr/>
        </p:nvSpPr>
        <p:spPr>
          <a:xfrm>
            <a:off x="7596532" y="2505074"/>
            <a:ext cx="44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2</a:t>
            </a:r>
            <a:endParaRPr lang="en-GB" sz="3600" dirty="0">
              <a:solidFill>
                <a:schemeClr val="accent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E0820-35ED-4688-8B7F-F6A72F3782C8}"/>
              </a:ext>
            </a:extLst>
          </p:cNvPr>
          <p:cNvSpPr txBox="1"/>
          <p:nvPr/>
        </p:nvSpPr>
        <p:spPr>
          <a:xfrm>
            <a:off x="8539507" y="1276349"/>
            <a:ext cx="44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2</a:t>
            </a:r>
            <a:endParaRPr lang="en-GB" sz="36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E2797-7D76-4F92-A2C2-F034537E0E05}"/>
              </a:ext>
            </a:extLst>
          </p:cNvPr>
          <p:cNvSpPr txBox="1"/>
          <p:nvPr/>
        </p:nvSpPr>
        <p:spPr>
          <a:xfrm>
            <a:off x="10592144" y="866775"/>
            <a:ext cx="34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3</a:t>
            </a:r>
            <a:endParaRPr lang="en-GB" sz="3600" dirty="0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17DDA-B7A3-4EA6-8246-74FC1AB77DA6}"/>
              </a:ext>
            </a:extLst>
          </p:cNvPr>
          <p:cNvSpPr txBox="1"/>
          <p:nvPr/>
        </p:nvSpPr>
        <p:spPr>
          <a:xfrm>
            <a:off x="9825209" y="220444"/>
            <a:ext cx="44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8</a:t>
            </a:r>
            <a:endParaRPr lang="en-GB" sz="3600" dirty="0">
              <a:solidFill>
                <a:schemeClr val="accent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35B8E0-08EB-40B8-8E4D-9DABA931C5E9}"/>
              </a:ext>
            </a:extLst>
          </p:cNvPr>
          <p:cNvSpPr txBox="1"/>
          <p:nvPr/>
        </p:nvSpPr>
        <p:spPr>
          <a:xfrm>
            <a:off x="10935044" y="3314700"/>
            <a:ext cx="54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9</a:t>
            </a:r>
            <a:endParaRPr lang="en-GB" sz="3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99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2F9447-FE6A-4FA1-9B8A-65E7987C5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" t="-642" r="-271" b="-464"/>
          <a:stretch/>
        </p:blipFill>
        <p:spPr>
          <a:xfrm>
            <a:off x="4757393" y="2381250"/>
            <a:ext cx="7058713" cy="4160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0F2510-FD52-48F9-82CF-D4C008C695AF}"/>
              </a:ext>
            </a:extLst>
          </p:cNvPr>
          <p:cNvSpPr txBox="1"/>
          <p:nvPr/>
        </p:nvSpPr>
        <p:spPr>
          <a:xfrm>
            <a:off x="685799" y="316471"/>
            <a:ext cx="11344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 is why these models are an Overviews of possibilities. </a:t>
            </a:r>
          </a:p>
          <a:p>
            <a:endParaRPr lang="en-US" dirty="0"/>
          </a:p>
          <a:p>
            <a:r>
              <a:rPr lang="en-US" dirty="0"/>
              <a:t>To create a distinct biochemical, kinetic protein modification pathway (SBGN – like) more context should be added for each protein-protein interaction.</a:t>
            </a:r>
          </a:p>
          <a:p>
            <a:endParaRPr lang="en-US" dirty="0"/>
          </a:p>
          <a:p>
            <a:r>
              <a:rPr lang="en-US" dirty="0"/>
              <a:t>For example, KRAS for sure can activate RAF1, ARAF or BRAF, but depending on </a:t>
            </a:r>
            <a:r>
              <a:rPr lang="en-US" dirty="0">
                <a:solidFill>
                  <a:schemeClr val="accent2"/>
                </a:solidFill>
              </a:rPr>
              <a:t>which/how exactly</a:t>
            </a:r>
            <a:r>
              <a:rPr lang="en-US" dirty="0"/>
              <a:t> sites in KRAS are altered RAF1, ARAF or BRAF will be activated differently.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6AAF3-F475-4A9B-9E85-8DA60460A1ED}"/>
              </a:ext>
            </a:extLst>
          </p:cNvPr>
          <p:cNvSpPr txBox="1"/>
          <p:nvPr/>
        </p:nvSpPr>
        <p:spPr>
          <a:xfrm>
            <a:off x="685799" y="2707063"/>
            <a:ext cx="36385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Also, it is important to follow activation steps up to the final event in the model - MAPK1/3 activation.</a:t>
            </a:r>
          </a:p>
          <a:p>
            <a:endParaRPr lang="en-US" dirty="0"/>
          </a:p>
          <a:p>
            <a:r>
              <a:rPr lang="en-US" dirty="0"/>
              <a:t>For simplicity, one may say that if RAF1 is activated, </a:t>
            </a:r>
            <a:r>
              <a:rPr lang="en-US" dirty="0">
                <a:solidFill>
                  <a:schemeClr val="accent2"/>
                </a:solidFill>
              </a:rPr>
              <a:t>all downstream </a:t>
            </a:r>
            <a:r>
              <a:rPr lang="en-US" dirty="0"/>
              <a:t>cascades are also activated. </a:t>
            </a:r>
          </a:p>
          <a:p>
            <a:r>
              <a:rPr lang="en-US" dirty="0"/>
              <a:t>However, this may be not true due to presence of “scaffold” proteins, different sites modifications, homo/dimerization changes, 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7578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2F9447-FE6A-4FA1-9B8A-65E7987C5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" t="-642" r="-271" b="-464"/>
          <a:stretch/>
        </p:blipFill>
        <p:spPr>
          <a:xfrm>
            <a:off x="4726913" y="1900623"/>
            <a:ext cx="7058713" cy="4160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0F2510-FD52-48F9-82CF-D4C008C695AF}"/>
              </a:ext>
            </a:extLst>
          </p:cNvPr>
          <p:cNvSpPr txBox="1"/>
          <p:nvPr/>
        </p:nvSpPr>
        <p:spPr>
          <a:xfrm>
            <a:off x="685799" y="316471"/>
            <a:ext cx="1134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 is why these models are an Overviews of possibilities.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C4DE0-D12D-4621-98B5-0576A5447EA4}"/>
              </a:ext>
            </a:extLst>
          </p:cNvPr>
          <p:cNvSpPr txBox="1"/>
          <p:nvPr/>
        </p:nvSpPr>
        <p:spPr>
          <a:xfrm>
            <a:off x="685799" y="2272603"/>
            <a:ext cx="3855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what are “</a:t>
            </a:r>
            <a:r>
              <a:rPr lang="en-US" dirty="0">
                <a:solidFill>
                  <a:schemeClr val="accent2"/>
                </a:solidFill>
              </a:rPr>
              <a:t>scaffold</a:t>
            </a:r>
            <a:r>
              <a:rPr lang="en-US" dirty="0"/>
              <a:t>” (“</a:t>
            </a:r>
            <a:r>
              <a:rPr lang="en-US" dirty="0">
                <a:solidFill>
                  <a:schemeClr val="accent2"/>
                </a:solidFill>
              </a:rPr>
              <a:t>direct regulators</a:t>
            </a:r>
            <a:r>
              <a:rPr lang="en-US" dirty="0"/>
              <a:t>”) proteins? </a:t>
            </a:r>
          </a:p>
          <a:p>
            <a:r>
              <a:rPr lang="en-US" dirty="0"/>
              <a:t>Should they not only directly regulate the cascade but simultaneously be directly regulated by RAS? </a:t>
            </a:r>
          </a:p>
          <a:p>
            <a:r>
              <a:rPr lang="en-US" dirty="0"/>
              <a:t>How many “steps” should be between regulator and any protein in the cascade?</a:t>
            </a:r>
          </a:p>
          <a:p>
            <a:endParaRPr lang="en-US" dirty="0"/>
          </a:p>
          <a:p>
            <a:r>
              <a:rPr lang="en-US" dirty="0"/>
              <a:t>For example, I did not include </a:t>
            </a:r>
            <a:r>
              <a:rPr lang="en-US" dirty="0">
                <a:solidFill>
                  <a:schemeClr val="accent2"/>
                </a:solidFill>
              </a:rPr>
              <a:t>transcriptional factors </a:t>
            </a:r>
            <a:r>
              <a:rPr lang="en-US" dirty="0"/>
              <a:t>and all non initial RAS-directly activated regulators.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329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0FD59-3074-466B-B3AF-507896ED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5" y="643466"/>
            <a:ext cx="9482669" cy="5571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62E012-1EEC-4671-9A18-63076B5EEE4A}"/>
              </a:ext>
            </a:extLst>
          </p:cNvPr>
          <p:cNvSpPr txBox="1"/>
          <p:nvPr/>
        </p:nvSpPr>
        <p:spPr>
          <a:xfrm>
            <a:off x="1209040" y="457200"/>
            <a:ext cx="328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challenges on MRAS cascade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21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59EA8-EFBA-4D64-9D7B-9C2B6CA98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9"/>
          <a:stretch/>
        </p:blipFill>
        <p:spPr>
          <a:xfrm>
            <a:off x="0" y="0"/>
            <a:ext cx="6743726" cy="4427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14CC3C-DBED-49FB-8ED0-9AF110D48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041" y="3253063"/>
            <a:ext cx="6286959" cy="348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D290D3-8D27-4975-A77A-4C96F884C73C}"/>
              </a:ext>
            </a:extLst>
          </p:cNvPr>
          <p:cNvSpPr txBox="1"/>
          <p:nvPr/>
        </p:nvSpPr>
        <p:spPr>
          <a:xfrm>
            <a:off x="514349" y="285750"/>
            <a:ext cx="572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Make pathways for scaffold proteins from public list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A6090-02E4-463F-9267-8C765E98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18" y="1234464"/>
            <a:ext cx="5368681" cy="4946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E2886A-FEFC-4796-99ED-1D2CDB43A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2" y="2206882"/>
            <a:ext cx="6731776" cy="39184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C83D773-243A-4CBE-A040-0D7767D06214}"/>
              </a:ext>
            </a:extLst>
          </p:cNvPr>
          <p:cNvSpPr/>
          <p:nvPr/>
        </p:nvSpPr>
        <p:spPr>
          <a:xfrm>
            <a:off x="4933516" y="3153578"/>
            <a:ext cx="870333" cy="55084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EBBB48-D60C-41AA-840F-C4FF68CB22BF}"/>
              </a:ext>
            </a:extLst>
          </p:cNvPr>
          <p:cNvSpPr/>
          <p:nvPr/>
        </p:nvSpPr>
        <p:spPr>
          <a:xfrm>
            <a:off x="9152033" y="2962390"/>
            <a:ext cx="870333" cy="55084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2FA8D-AB88-4C69-81B6-8068B4C558F0}"/>
              </a:ext>
            </a:extLst>
          </p:cNvPr>
          <p:cNvSpPr txBox="1"/>
          <p:nvPr/>
        </p:nvSpPr>
        <p:spPr>
          <a:xfrm>
            <a:off x="514349" y="810204"/>
            <a:ext cx="7553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making RAS/RAF/ERK a central axis, a regulator protein can be in the center of the model. This way, we can get around the question of what/how many “scaffold proteins” are “canonical” for RAS/RAF/ERK cascade. And add more specificity to the project.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782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601AB-58AC-443F-815C-6789171B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67" y="814555"/>
            <a:ext cx="7819337" cy="5915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67449A-F058-4851-BFF3-9B6455D2BB32}"/>
              </a:ext>
            </a:extLst>
          </p:cNvPr>
          <p:cNvSpPr txBox="1"/>
          <p:nvPr/>
        </p:nvSpPr>
        <p:spPr>
          <a:xfrm>
            <a:off x="4109291" y="275422"/>
            <a:ext cx="546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6. Add cell, cell processes and disease specificity</a:t>
            </a:r>
            <a:endParaRPr lang="en-GB" dirty="0"/>
          </a:p>
          <a:p>
            <a:pPr lvl="0"/>
            <a:r>
              <a:rPr lang="en-US" dirty="0"/>
              <a:t>7. Add protein modification sites (experimental)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8AB7C-0D96-4AEA-9C7E-C0DA3E4345F3}"/>
              </a:ext>
            </a:extLst>
          </p:cNvPr>
          <p:cNvSpPr txBox="1"/>
          <p:nvPr/>
        </p:nvSpPr>
        <p:spPr>
          <a:xfrm>
            <a:off x="138629" y="2136469"/>
            <a:ext cx="51191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specificity of RAS/RAF/ERK depends (mostly) on</a:t>
            </a:r>
          </a:p>
          <a:p>
            <a:r>
              <a:rPr lang="en-US" dirty="0">
                <a:sym typeface="Wingdings" panose="05000000000000000000" pitchFamily="2" charset="2"/>
              </a:rPr>
              <a:t>m</a:t>
            </a:r>
            <a:r>
              <a:rPr lang="en-US" dirty="0"/>
              <a:t>utations in core proteins </a:t>
            </a:r>
          </a:p>
          <a:p>
            <a:r>
              <a:rPr lang="en-US" dirty="0">
                <a:sym typeface="Wingdings" panose="05000000000000000000" pitchFamily="2" charset="2"/>
              </a:rPr>
              <a:t>status of </a:t>
            </a:r>
            <a:r>
              <a:rPr lang="en-US" dirty="0"/>
              <a:t>regulators (their specific expression, mutations, etc.)</a:t>
            </a:r>
          </a:p>
          <a:p>
            <a:r>
              <a:rPr lang="en-US" dirty="0">
                <a:sym typeface="Wingdings" panose="05000000000000000000" pitchFamily="2" charset="2"/>
              </a:rPr>
              <a:t>status of downstream effectors of ERK - direct and expression targets (their mutations, expression, presence of other regulators)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How to add specificity in general overviews?</a:t>
            </a:r>
          </a:p>
          <a:p>
            <a:r>
              <a:rPr lang="en-US" dirty="0">
                <a:sym typeface="Wingdings" panose="05000000000000000000" pitchFamily="2" charset="2"/>
              </a:rPr>
              <a:t>showing status of starting proteins – one of RAS, cell expression, their isoforms, mutations.</a:t>
            </a:r>
          </a:p>
          <a:p>
            <a:r>
              <a:rPr lang="en-US" dirty="0">
                <a:sym typeface="Wingdings" panose="05000000000000000000" pitchFamily="2" charset="2"/>
              </a:rPr>
              <a:t>adding specific regulators of core proteins (specific to a disease pathway or cell)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25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B3745D-D41B-4515-B821-6C7C76F33B39}"/>
              </a:ext>
            </a:extLst>
          </p:cNvPr>
          <p:cNvSpPr txBox="1"/>
          <p:nvPr/>
        </p:nvSpPr>
        <p:spPr>
          <a:xfrm>
            <a:off x="2833401" y="1003816"/>
            <a:ext cx="62388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RASs </a:t>
            </a:r>
            <a:r>
              <a:rPr lang="en-US" sz="2000" dirty="0">
                <a:sym typeface="Wingdings" panose="05000000000000000000" pitchFamily="2" charset="2"/>
              </a:rPr>
              <a:t> RAFs  MAPK2/3 (MEK)  MAPK1/3 (ERK)</a:t>
            </a:r>
          </a:p>
          <a:p>
            <a:pPr algn="ctr"/>
            <a:endParaRPr lang="en-US" sz="2000" dirty="0">
              <a:sym typeface="Wingdings" panose="05000000000000000000" pitchFamily="2" charset="2"/>
            </a:endParaRPr>
          </a:p>
          <a:p>
            <a:pPr algn="ctr"/>
            <a:r>
              <a:rPr lang="en-US" sz="2000" dirty="0">
                <a:sym typeface="Wingdings" panose="05000000000000000000" pitchFamily="2" charset="2"/>
              </a:rPr>
              <a:t>signaling cascade</a:t>
            </a:r>
          </a:p>
          <a:p>
            <a:pPr algn="ctr"/>
            <a:endParaRPr lang="en-US" sz="2000" dirty="0">
              <a:sym typeface="Wingdings" panose="05000000000000000000" pitchFamily="2" charset="2"/>
            </a:endParaRPr>
          </a:p>
          <a:p>
            <a:pPr algn="ctr"/>
            <a:r>
              <a:rPr lang="en-US" sz="2000" dirty="0">
                <a:sym typeface="Wingdings" panose="05000000000000000000" pitchFamily="2" charset="2"/>
              </a:rPr>
              <a:t>In Pathway Studio and text-mining network Resnet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296CC-A17E-402C-921A-DE53DE0EE48E}"/>
              </a:ext>
            </a:extLst>
          </p:cNvPr>
          <p:cNvSpPr txBox="1"/>
          <p:nvPr/>
        </p:nvSpPr>
        <p:spPr>
          <a:xfrm>
            <a:off x="819150" y="3124200"/>
            <a:ext cx="6238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Anastasia Nesterova,</a:t>
            </a:r>
          </a:p>
          <a:p>
            <a:r>
              <a:rPr lang="en-US" dirty="0">
                <a:hlinkClick r:id="rId2"/>
              </a:rPr>
              <a:t>nesterova.anastasia@gmail.com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pathwaystudio.com</a:t>
            </a:r>
          </a:p>
          <a:p>
            <a:r>
              <a:rPr lang="en-US" dirty="0"/>
              <a:t>https://mammalcedfx.pathwaystudio.com/app/search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64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756851-AB7F-469B-BE10-003093185761}"/>
              </a:ext>
            </a:extLst>
          </p:cNvPr>
          <p:cNvSpPr/>
          <p:nvPr/>
        </p:nvSpPr>
        <p:spPr>
          <a:xfrm>
            <a:off x="4200525" y="286435"/>
            <a:ext cx="446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8. Make pathway taxonomy (experimental) ?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D3C18-7EDE-4FF3-9EC3-A71EC9939397}"/>
              </a:ext>
            </a:extLst>
          </p:cNvPr>
          <p:cNvSpPr txBox="1"/>
          <p:nvPr/>
        </p:nvSpPr>
        <p:spPr>
          <a:xfrm>
            <a:off x="2926080" y="900332"/>
            <a:ext cx="662094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Taxonomy of models can be considered as “layers” or rules for the idea of the integrated complex map.</a:t>
            </a:r>
          </a:p>
          <a:p>
            <a:r>
              <a:rPr lang="en-US" dirty="0"/>
              <a:t>Taxonomy is a hierarchy of models and can be based on any principle.</a:t>
            </a:r>
          </a:p>
          <a:p>
            <a:r>
              <a:rPr lang="en-US" dirty="0"/>
              <a:t>Receptor signaling</a:t>
            </a:r>
          </a:p>
          <a:p>
            <a:r>
              <a:rPr lang="en-US" dirty="0"/>
              <a:t>Anatomy concept</a:t>
            </a:r>
          </a:p>
          <a:p>
            <a:r>
              <a:rPr lang="en-US" dirty="0"/>
              <a:t>Cell process around group of scaffold proteins.</a:t>
            </a:r>
          </a:p>
          <a:p>
            <a:r>
              <a:rPr lang="en-US" dirty="0"/>
              <a:t>Amino acid sites in RASs</a:t>
            </a:r>
          </a:p>
          <a:p>
            <a:r>
              <a:rPr lang="en-US" dirty="0"/>
              <a:t>Gene Ontology functional protein roles classification.</a:t>
            </a:r>
          </a:p>
          <a:p>
            <a:endParaRPr lang="en-US" dirty="0"/>
          </a:p>
          <a:p>
            <a:r>
              <a:rPr lang="en-US" dirty="0"/>
              <a:t>For this project one suggestion is go down by cascade:</a:t>
            </a:r>
          </a:p>
          <a:p>
            <a:r>
              <a:rPr lang="en-US" dirty="0"/>
              <a:t>KRAS</a:t>
            </a:r>
          </a:p>
          <a:p>
            <a:r>
              <a:rPr lang="en-US" dirty="0"/>
              <a:t>	KRAS phSer181</a:t>
            </a:r>
          </a:p>
          <a:p>
            <a:r>
              <a:rPr lang="en-US" dirty="0"/>
              <a:t>		KRAS-RAF1</a:t>
            </a:r>
          </a:p>
          <a:p>
            <a:r>
              <a:rPr lang="en-US" dirty="0"/>
              <a:t>			KRAS-RAF1-MAP2K1</a:t>
            </a:r>
          </a:p>
          <a:p>
            <a:r>
              <a:rPr lang="en-US" dirty="0"/>
              <a:t>				KRAS-RAF1-MA2K1-MAPK1</a:t>
            </a:r>
            <a:endParaRPr lang="en-GB" u="sng" dirty="0">
              <a:hlinkClick r:id="rId2"/>
            </a:endParaRPr>
          </a:p>
          <a:p>
            <a:r>
              <a:rPr lang="en-US" dirty="0"/>
              <a:t>	KRAS G12C Mutation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Each model will include all known scaffold proteins for specific protein interactions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73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D22F0-A56A-4F64-8E68-E4C37E43399D}"/>
              </a:ext>
            </a:extLst>
          </p:cNvPr>
          <p:cNvSpPr/>
          <p:nvPr/>
        </p:nvSpPr>
        <p:spPr>
          <a:xfrm>
            <a:off x="4014068" y="277614"/>
            <a:ext cx="3412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9. Add more complexes (optional).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C1E30-3092-4819-9A40-D5802ABFE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61" y="819700"/>
            <a:ext cx="10336479" cy="603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8A65B-322D-44FF-9E25-483F89AC0010}"/>
              </a:ext>
            </a:extLst>
          </p:cNvPr>
          <p:cNvSpPr txBox="1"/>
          <p:nvPr/>
        </p:nvSpPr>
        <p:spPr>
          <a:xfrm>
            <a:off x="7905750" y="185281"/>
            <a:ext cx="4286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Complexes with direct links with proteins from the public list (only with more than 5 references)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3137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9046E-FFF9-4AA2-AB44-60125B411BBB}"/>
              </a:ext>
            </a:extLst>
          </p:cNvPr>
          <p:cNvSpPr txBox="1"/>
          <p:nvPr/>
        </p:nvSpPr>
        <p:spPr>
          <a:xfrm>
            <a:off x="581313" y="35607"/>
            <a:ext cx="703214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for sharing</a:t>
            </a:r>
            <a:endParaRPr lang="en-GB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Links to Pathway Studio for provided pathways (for reading protein annotation and selected references)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Tables with proteins annotations (by pathway)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Tables with relations annotations and selected references (by pathway)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SBGN converted (no annotations, only layout </a:t>
            </a:r>
            <a:r>
              <a:rPr lang="en-GB" dirty="0">
                <a:hlinkClick r:id="rId2"/>
              </a:rPr>
              <a:t>https://github.com/golovatenkop/rnef2sbgn</a:t>
            </a:r>
            <a:r>
              <a:rPr lang="en-GB" dirty="0"/>
              <a:t>, http://web.newteditor.org/)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Other ways to share data:</a:t>
            </a:r>
          </a:p>
          <a:p>
            <a:r>
              <a:rPr lang="en-US" dirty="0"/>
              <a:t>For each of pathway/sub network: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Images/html (include protein annotations, </a:t>
            </a:r>
            <a:r>
              <a:rPr lang="en-US" dirty="0">
                <a:solidFill>
                  <a:srgbClr val="FF0000"/>
                </a:solidFill>
              </a:rPr>
              <a:t>please use EXPLORER to open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RNEF files (original PS format)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Tables with proteins/relationships annotations (by entity/protein/cell/etc. For example, all data for ERK)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Other ways to share? (networks-format, Cystoscope)</a:t>
            </a:r>
          </a:p>
          <a:p>
            <a:endParaRPr lang="en-GB" dirty="0"/>
          </a:p>
          <a:p>
            <a:r>
              <a:rPr lang="en-GB" dirty="0"/>
              <a:t>Only selected annotations and references were exported in tables (to make file sizes manageable). It is possible to export more by request.</a:t>
            </a:r>
          </a:p>
          <a:p>
            <a:r>
              <a:rPr lang="en-GB" dirty="0"/>
              <a:t>Resnet-2020 was used. It is possible to update files with Resnet-2021.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6508E-034B-4B9B-9511-4FD24C26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48" y="3867426"/>
            <a:ext cx="3959607" cy="2906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D8D7E6-4744-4E84-9E26-A545829195DB}"/>
              </a:ext>
            </a:extLst>
          </p:cNvPr>
          <p:cNvSpPr txBox="1"/>
          <p:nvPr/>
        </p:nvSpPr>
        <p:spPr>
          <a:xfrm>
            <a:off x="7673691" y="2944096"/>
            <a:ext cx="4200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 pathways for the project (for 6/23/2021)</a:t>
            </a:r>
          </a:p>
          <a:p>
            <a:pPr algn="ctr"/>
            <a:r>
              <a:rPr lang="en-US" dirty="0"/>
              <a:t>12 Pathways from Collection</a:t>
            </a:r>
          </a:p>
          <a:p>
            <a:pPr algn="ctr"/>
            <a:r>
              <a:rPr lang="en-US" dirty="0"/>
              <a:t>9 Subnetworks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8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3404E0-43FB-4733-BCBF-481239DA0EE0}"/>
              </a:ext>
            </a:extLst>
          </p:cNvPr>
          <p:cNvSpPr txBox="1"/>
          <p:nvPr/>
        </p:nvSpPr>
        <p:spPr>
          <a:xfrm>
            <a:off x="1560033" y="343615"/>
            <a:ext cx="88509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Resnet is a network transformed from text-mining analysis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GB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63150-D9B2-42C4-8479-56B3D4FF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67" y="933450"/>
            <a:ext cx="5920421" cy="2747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22FAF-CF48-4993-81C9-B1B92979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54" y="773617"/>
            <a:ext cx="1781175" cy="3067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DFF66-CCE0-449D-95E1-30057EF83CBA}"/>
              </a:ext>
            </a:extLst>
          </p:cNvPr>
          <p:cNvSpPr txBox="1"/>
          <p:nvPr/>
        </p:nvSpPr>
        <p:spPr>
          <a:xfrm>
            <a:off x="1560033" y="4646830"/>
            <a:ext cx="6257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more information in 2683_PS_QuickStartGuide_2020 and </a:t>
            </a:r>
          </a:p>
          <a:p>
            <a:r>
              <a:rPr lang="en-GB" dirty="0"/>
              <a:t>DOI: </a:t>
            </a:r>
            <a:r>
              <a:rPr lang="en-GB" u="sng" dirty="0">
                <a:hlinkClick r:id="rId4"/>
              </a:rPr>
              <a:t>10.1016/C2018-0-00586-1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B347D-62DA-4E23-B6EE-A59BC2EE6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104" y="642937"/>
            <a:ext cx="2371725" cy="3743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21EB3-9393-4E6D-ADFA-3F2B02215898}"/>
              </a:ext>
            </a:extLst>
          </p:cNvPr>
          <p:cNvSpPr txBox="1"/>
          <p:nvPr/>
        </p:nvSpPr>
        <p:spPr>
          <a:xfrm>
            <a:off x="1560032" y="4235346"/>
            <a:ext cx="88509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Pathway Studio Pathways Collection includes ~3000 models, pathways</a:t>
            </a:r>
          </a:p>
          <a:p>
            <a:endParaRPr lang="en-US" sz="2200" dirty="0"/>
          </a:p>
          <a:p>
            <a:endParaRPr lang="en-GB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F55188-DD10-41B2-8B48-CB9D87C7E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142" y="4665309"/>
            <a:ext cx="1762125" cy="2152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91916-726E-49BB-8A64-6D3D0ED2F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383" y="4948663"/>
            <a:ext cx="1807733" cy="16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6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8FBE6C-A759-422D-B574-9BFE5A621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95" y="0"/>
            <a:ext cx="216380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03289F-CD23-4E6E-8EAE-71B410D5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87" y="200025"/>
            <a:ext cx="1704975" cy="1009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F1FB9-C137-4772-90B5-730293B38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514" y="200025"/>
            <a:ext cx="2714625" cy="6248400"/>
          </a:xfrm>
          <a:prstGeom prst="rect">
            <a:avLst/>
          </a:prstGeom>
        </p:spPr>
      </p:pic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D4804DF3-FFCC-42A8-A754-64E8B2E4721E}"/>
              </a:ext>
            </a:extLst>
          </p:cNvPr>
          <p:cNvSpPr/>
          <p:nvPr/>
        </p:nvSpPr>
        <p:spPr>
          <a:xfrm>
            <a:off x="4427804" y="3073591"/>
            <a:ext cx="685571" cy="35540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1FFB5BEC-C79F-4958-B807-F57778106683}"/>
              </a:ext>
            </a:extLst>
          </p:cNvPr>
          <p:cNvSpPr/>
          <p:nvPr/>
        </p:nvSpPr>
        <p:spPr>
          <a:xfrm>
            <a:off x="4427804" y="2406841"/>
            <a:ext cx="685571" cy="35540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E2DD8D2D-73F2-49F0-BDF7-831D4F694DDA}"/>
              </a:ext>
            </a:extLst>
          </p:cNvPr>
          <p:cNvSpPr/>
          <p:nvPr/>
        </p:nvSpPr>
        <p:spPr>
          <a:xfrm>
            <a:off x="4427804" y="1756157"/>
            <a:ext cx="685571" cy="35540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A6814-4CC9-4D07-9AF2-F156DBF1BA6B}"/>
              </a:ext>
            </a:extLst>
          </p:cNvPr>
          <p:cNvSpPr txBox="1"/>
          <p:nvPr/>
        </p:nvSpPr>
        <p:spPr>
          <a:xfrm>
            <a:off x="3041865" y="1743075"/>
            <a:ext cx="112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Protein-protein direct (physical)relations</a:t>
            </a:r>
            <a:endParaRPr lang="en-GB" dirty="0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C127CB5B-EEE7-421A-8CCF-565706211A11}"/>
              </a:ext>
            </a:extLst>
          </p:cNvPr>
          <p:cNvSpPr/>
          <p:nvPr/>
        </p:nvSpPr>
        <p:spPr>
          <a:xfrm>
            <a:off x="4427804" y="2067498"/>
            <a:ext cx="685571" cy="355409"/>
          </a:xfrm>
          <a:prstGeom prst="notched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67B778CD-C848-4DA3-A429-AA110EC0ECEF}"/>
              </a:ext>
            </a:extLst>
          </p:cNvPr>
          <p:cNvSpPr/>
          <p:nvPr/>
        </p:nvSpPr>
        <p:spPr>
          <a:xfrm>
            <a:off x="4427804" y="2734248"/>
            <a:ext cx="685571" cy="355409"/>
          </a:xfrm>
          <a:prstGeom prst="notched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BED0FF-F6EB-4D0C-8DF9-FEBB873B0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49" y="1438427"/>
            <a:ext cx="1152525" cy="666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14420-532A-4779-8C4F-9FB4A9AAF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0653931" y="1519237"/>
            <a:ext cx="552450" cy="447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F7982A-AD03-439A-98C5-1212562939DA}"/>
              </a:ext>
            </a:extLst>
          </p:cNvPr>
          <p:cNvSpPr txBox="1"/>
          <p:nvPr/>
        </p:nvSpPr>
        <p:spPr>
          <a:xfrm>
            <a:off x="8824911" y="2145554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A0593-5048-4953-8CEF-1C8C33EAA2CB}"/>
              </a:ext>
            </a:extLst>
          </p:cNvPr>
          <p:cNvSpPr txBox="1"/>
          <p:nvPr/>
        </p:nvSpPr>
        <p:spPr>
          <a:xfrm>
            <a:off x="10461546" y="2078459"/>
            <a:ext cx="10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7D1EA8-0ED9-4346-9BC4-A9198749D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585" y="3324225"/>
            <a:ext cx="3372416" cy="171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4B7E7C-A706-4EA7-B7B2-6DF5E11C90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8781" r="49257"/>
          <a:stretch/>
        </p:blipFill>
        <p:spPr>
          <a:xfrm>
            <a:off x="8623585" y="2750027"/>
            <a:ext cx="3192822" cy="578446"/>
          </a:xfrm>
          <a:prstGeom prst="rect">
            <a:avLst/>
          </a:prstGeom>
        </p:spPr>
      </p:pic>
      <p:sp>
        <p:nvSpPr>
          <p:cNvPr id="19" name="Arrow: Notched Right 18">
            <a:extLst>
              <a:ext uri="{FF2B5EF4-FFF2-40B4-BE49-F238E27FC236}">
                <a16:creationId xmlns:a16="http://schemas.microsoft.com/office/drawing/2014/main" id="{E9A132C7-7377-4B32-8040-12D39C5FF7DE}"/>
              </a:ext>
            </a:extLst>
          </p:cNvPr>
          <p:cNvSpPr/>
          <p:nvPr/>
        </p:nvSpPr>
        <p:spPr>
          <a:xfrm>
            <a:off x="4419168" y="1404305"/>
            <a:ext cx="685571" cy="35540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F0B20C-27F1-45ED-A1EF-934858177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371" y="5036160"/>
            <a:ext cx="4530866" cy="17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4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05CD36-2C96-4337-A70A-E890B192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5" y="1174948"/>
            <a:ext cx="6716272" cy="26529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FCED7-CAED-443C-B286-90AE3E322B64}"/>
              </a:ext>
            </a:extLst>
          </p:cNvPr>
          <p:cNvSpPr/>
          <p:nvPr/>
        </p:nvSpPr>
        <p:spPr>
          <a:xfrm>
            <a:off x="1894" y="220854"/>
            <a:ext cx="5043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“RASs </a:t>
            </a:r>
            <a:r>
              <a:rPr lang="en-US" dirty="0">
                <a:sym typeface="Wingdings" panose="05000000000000000000" pitchFamily="2" charset="2"/>
              </a:rPr>
              <a:t> RAFs  MAPK2/3 (MEK)  MAPK1/3 (ERK)”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In Pathway Studio Collection (2019)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BF1F5-8614-43A3-9EA4-C2BED6AD4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08" b="89814"/>
          <a:stretch/>
        </p:blipFill>
        <p:spPr>
          <a:xfrm>
            <a:off x="391673" y="4239869"/>
            <a:ext cx="3177792" cy="155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C8E09-5EFD-46B9-9401-7ED3697F9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85" y="4702863"/>
            <a:ext cx="3000375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4EB5B-E978-420B-8CA9-E2C208C8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10" y="5284788"/>
            <a:ext cx="3028950" cy="32385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CAB3B45-B0A9-4566-BD0E-FC1777E80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6916" y="-1"/>
            <a:ext cx="74950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7D2E9-C340-4110-95B7-CABE560A9A20}"/>
              </a:ext>
            </a:extLst>
          </p:cNvPr>
          <p:cNvSpPr txBox="1"/>
          <p:nvPr/>
        </p:nvSpPr>
        <p:spPr>
          <a:xfrm>
            <a:off x="2176199" y="1176234"/>
            <a:ext cx="77298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To do: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/>
              <a:t>models of  RASs </a:t>
            </a:r>
            <a:r>
              <a:rPr lang="en-US" sz="2200" dirty="0">
                <a:sym typeface="Wingdings" panose="05000000000000000000" pitchFamily="2" charset="2"/>
              </a:rPr>
              <a:t> RAFs  MAPK2/3 (MEK)  MAPK1/3 (ERK) </a:t>
            </a:r>
            <a:r>
              <a:rPr lang="en-GB" sz="2200" dirty="0"/>
              <a:t>cascade with scaffold proteins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200" dirty="0"/>
              <a:t>export and share annotations of proteins from the cascade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200" dirty="0"/>
              <a:t>export and share references (links to publications and extracted sentences supported the connection between entities in the network with links to publications)</a:t>
            </a:r>
          </a:p>
        </p:txBody>
      </p:sp>
    </p:spTree>
    <p:extLst>
      <p:ext uri="{BB962C8B-B14F-4D97-AF65-F5344CB8AC3E}">
        <p14:creationId xmlns:p14="http://schemas.microsoft.com/office/powerpoint/2010/main" val="307824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D149A9-3208-4F2B-B342-B4B7E30E050A}"/>
              </a:ext>
            </a:extLst>
          </p:cNvPr>
          <p:cNvSpPr txBox="1"/>
          <p:nvPr/>
        </p:nvSpPr>
        <p:spPr>
          <a:xfrm>
            <a:off x="2826937" y="1025441"/>
            <a:ext cx="89456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Search for proteins from the </a:t>
            </a:r>
            <a:r>
              <a:rPr lang="en-US" b="1" dirty="0">
                <a:hlinkClick r:id="rId2"/>
              </a:rPr>
              <a:t>list of proteins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in the database.</a:t>
            </a:r>
            <a:r>
              <a:rPr lang="en-GB" dirty="0"/>
              <a:t> </a:t>
            </a:r>
            <a:r>
              <a:rPr lang="en-US" dirty="0"/>
              <a:t>Classify proteins by their role in the RASs-&gt;MEK1/2-&gt;ERK1/2 cascade (direct and indirect relations; only with effect, only high confidence, etc.)</a:t>
            </a:r>
            <a:endParaRPr lang="en-GB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Expand the list of RASs proteins selected by connections with MEK1/2 and ERK1/2</a:t>
            </a:r>
            <a:endParaRPr lang="en-GB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Expand the scaffold proteins (regulators) in public list selected by connections with ERK1/2 and MEK1/2 or RAFs AND RAS.</a:t>
            </a: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MAPK1/3 direct protein </a:t>
            </a:r>
            <a:r>
              <a:rPr lang="en-US" dirty="0" err="1"/>
              <a:t>modificators</a:t>
            </a:r>
            <a:r>
              <a:rPr lang="en-US" dirty="0"/>
              <a:t> (&gt;2 references);</a:t>
            </a: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MAPK1/3 direct binding protein partners</a:t>
            </a: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MAPK1/3 direct promoter regulators (out of scope for this project)</a:t>
            </a: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MAPK1/3 molecular transport and miRNAs regulators (&gt;2 references)</a:t>
            </a:r>
            <a:endParaRPr lang="en-GB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Make one pathway for each RASs member including related proteins from the public and direct regulators from network.</a:t>
            </a:r>
            <a:endParaRPr lang="en-GB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Make pathways for scaffold proteins</a:t>
            </a:r>
            <a:endParaRPr lang="en-GB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Add cell, cell processes and disease specificity</a:t>
            </a:r>
            <a:endParaRPr lang="en-GB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Add protein modification sites (experimental)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Make pathway taxonomy (experimental)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Add more complexes (optional)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Prepare files for sharing.</a:t>
            </a:r>
            <a:endParaRPr lang="en-GB" dirty="0"/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A261C-EA24-4773-B848-95C7FE033B4E}"/>
              </a:ext>
            </a:extLst>
          </p:cNvPr>
          <p:cNvSpPr txBox="1"/>
          <p:nvPr/>
        </p:nvSpPr>
        <p:spPr>
          <a:xfrm>
            <a:off x="1086752" y="656109"/>
            <a:ext cx="1156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Steps: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5462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0E6744-C914-40A1-B4FA-18F209820873}"/>
              </a:ext>
            </a:extLst>
          </p:cNvPr>
          <p:cNvSpPr/>
          <p:nvPr/>
        </p:nvSpPr>
        <p:spPr>
          <a:xfrm>
            <a:off x="1390650" y="161603"/>
            <a:ext cx="986858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Search for </a:t>
            </a:r>
            <a:r>
              <a:rPr lang="en-US" sz="2200" b="1" dirty="0"/>
              <a:t>proteins from the </a:t>
            </a:r>
            <a:r>
              <a:rPr lang="en-US" sz="2200" b="1" dirty="0">
                <a:hlinkClick r:id="rId2"/>
              </a:rPr>
              <a:t>list of proteins </a:t>
            </a:r>
            <a:r>
              <a:rPr lang="en-US" dirty="0"/>
              <a:t>in the database.</a:t>
            </a:r>
            <a:r>
              <a:rPr lang="en-GB" dirty="0"/>
              <a:t> </a:t>
            </a:r>
            <a:r>
              <a:rPr lang="en-US" dirty="0"/>
              <a:t>Classify proteins by their role in the RASs-&gt;MEK1/2-&gt;ERK1/2 cascade (direct and indirect relations; only with effect, only high confidence, etc.)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D5587-30D6-4F2B-BF95-13D027B8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9" y="1393408"/>
            <a:ext cx="5478352" cy="529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7E888-94AF-4990-8D18-1301A6651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809" y="938182"/>
            <a:ext cx="6981022" cy="938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2914BD-02A7-401E-AD72-E83C5B0F42C8}"/>
              </a:ext>
            </a:extLst>
          </p:cNvPr>
          <p:cNvSpPr txBox="1"/>
          <p:nvPr/>
        </p:nvSpPr>
        <p:spPr>
          <a:xfrm>
            <a:off x="7612654" y="1894610"/>
            <a:ext cx="364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Enrichment analysis:</a:t>
            </a:r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B19694-E76A-47B7-A7CB-D34F41F9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994" y="2217775"/>
            <a:ext cx="7324324" cy="2064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92916-FFC5-43B2-A5DA-EB030AAFE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440" y="4282248"/>
            <a:ext cx="5025529" cy="24004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B1978F-9EB4-40D0-B866-041D6450E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019" y="4307314"/>
            <a:ext cx="1768436" cy="24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6DA4E-40F7-419E-AD3E-EA574463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94" y="321734"/>
            <a:ext cx="3510779" cy="29051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917869-4EBB-4896-BCD0-0D61EB5F3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1" y="3631096"/>
            <a:ext cx="3860923" cy="276056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E944E-88E2-44DC-9C09-0317224ED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812899"/>
            <a:ext cx="5426764" cy="5087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A8A600-966B-4301-9FC8-1166B002CC42}"/>
              </a:ext>
            </a:extLst>
          </p:cNvPr>
          <p:cNvSpPr txBox="1"/>
          <p:nvPr/>
        </p:nvSpPr>
        <p:spPr>
          <a:xfrm>
            <a:off x="7282149" y="6125378"/>
            <a:ext cx="44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high confidence relations (&gt;5 references)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15FAC-ABD6-4B3C-85D7-FEDA91310DE8}"/>
              </a:ext>
            </a:extLst>
          </p:cNvPr>
          <p:cNvSpPr txBox="1"/>
          <p:nvPr/>
        </p:nvSpPr>
        <p:spPr>
          <a:xfrm>
            <a:off x="82153" y="58880"/>
            <a:ext cx="266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relations in database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586E5-2968-4E09-8407-17F376757BE7}"/>
              </a:ext>
            </a:extLst>
          </p:cNvPr>
          <p:cNvSpPr txBox="1"/>
          <p:nvPr/>
        </p:nvSpPr>
        <p:spPr>
          <a:xfrm>
            <a:off x="231354" y="3631096"/>
            <a:ext cx="224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direct relations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27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1768</Words>
  <Application>Microsoft Office PowerPoint</Application>
  <PresentationFormat>Widescreen</PresentationFormat>
  <Paragraphs>153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Nesterova, Anastasia (ELS-HBE)</dc:creator>
  <cp:lastModifiedBy>Nesterova, Anastasia (ELS-HBE)</cp:lastModifiedBy>
  <cp:revision>43</cp:revision>
  <dcterms:created xsi:type="dcterms:W3CDTF">2021-06-23T13:47:02Z</dcterms:created>
  <dcterms:modified xsi:type="dcterms:W3CDTF">2021-07-12T14:38:34Z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49ac42a-3eb4-4074-b885-aea26bd6241e_Enabled">
    <vt:lpwstr>true</vt:lpwstr>
  </property>
  <property fmtid="{D5CDD505-2E9C-101B-9397-08002B2CF9AE}" pid="3" name="MSIP_Label_549ac42a-3eb4-4074-b885-aea26bd6241e_SetDate">
    <vt:lpwstr>2021-06-23T13:47:05Z</vt:lpwstr>
  </property>
  <property fmtid="{D5CDD505-2E9C-101B-9397-08002B2CF9AE}" pid="4" name="MSIP_Label_549ac42a-3eb4-4074-b885-aea26bd6241e_Method">
    <vt:lpwstr>Standard</vt:lpwstr>
  </property>
  <property fmtid="{D5CDD505-2E9C-101B-9397-08002B2CF9AE}" pid="5" name="MSIP_Label_549ac42a-3eb4-4074-b885-aea26bd6241e_Name">
    <vt:lpwstr>General Business</vt:lpwstr>
  </property>
  <property fmtid="{D5CDD505-2E9C-101B-9397-08002B2CF9AE}" pid="6" name="MSIP_Label_549ac42a-3eb4-4074-b885-aea26bd6241e_SiteId">
    <vt:lpwstr>9274ee3f-9425-4109-a27f-9fb15c10675d</vt:lpwstr>
  </property>
  <property fmtid="{D5CDD505-2E9C-101B-9397-08002B2CF9AE}" pid="7" name="MSIP_Label_549ac42a-3eb4-4074-b885-aea26bd6241e_ActionId">
    <vt:lpwstr>5da395ac-3fbb-43ea-9af3-39843951d569</vt:lpwstr>
  </property>
  <property fmtid="{D5CDD505-2E9C-101B-9397-08002B2CF9AE}" pid="8" name="MSIP_Label_549ac42a-3eb4-4074-b885-aea26bd6241e_ContentBits">
    <vt:lpwstr>0</vt:lpwstr>
  </property>
</Properties>
</file>